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0" r:id="rId2"/>
    <p:sldId id="539" r:id="rId3"/>
    <p:sldId id="577" r:id="rId4"/>
    <p:sldId id="578" r:id="rId5"/>
    <p:sldId id="605" r:id="rId6"/>
    <p:sldId id="580" r:id="rId7"/>
    <p:sldId id="581" r:id="rId8"/>
    <p:sldId id="582" r:id="rId9"/>
    <p:sldId id="583" r:id="rId10"/>
    <p:sldId id="606" r:id="rId11"/>
    <p:sldId id="584" r:id="rId12"/>
    <p:sldId id="585" r:id="rId13"/>
    <p:sldId id="586" r:id="rId14"/>
    <p:sldId id="587" r:id="rId15"/>
    <p:sldId id="588" r:id="rId16"/>
    <p:sldId id="589" r:id="rId17"/>
    <p:sldId id="590" r:id="rId18"/>
    <p:sldId id="591" r:id="rId19"/>
    <p:sldId id="592" r:id="rId20"/>
    <p:sldId id="593" r:id="rId21"/>
    <p:sldId id="594" r:id="rId22"/>
    <p:sldId id="595" r:id="rId23"/>
    <p:sldId id="607"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F6"/>
    <a:srgbClr val="00FF00"/>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3" autoAdjust="0"/>
    <p:restoredTop sz="83923" autoAdjust="0"/>
  </p:normalViewPr>
  <p:slideViewPr>
    <p:cSldViewPr snapToGrid="0" snapToObjects="1">
      <p:cViewPr varScale="1">
        <p:scale>
          <a:sx n="115" d="100"/>
          <a:sy n="115" d="100"/>
        </p:scale>
        <p:origin x="-13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8/24/11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40308956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Front art piece UN10.1 </a:t>
            </a:r>
            <a:r>
              <a:rPr lang="en-US" sz="1200" kern="1200" dirty="0" smtClean="0">
                <a:solidFill>
                  <a:schemeClr val="tx1"/>
                </a:solidFill>
                <a:effectLst/>
                <a:latin typeface="+mn-lt"/>
                <a:ea typeface="ＭＳ Ｐゴシック" pitchFamily="-110" charset="-128"/>
                <a:cs typeface="ＭＳ Ｐゴシック" pitchFamily="-110" charset="-128"/>
              </a:rPr>
              <a:t>Fire is a disturbance to which some species of trees living in savanna ecological systems have adapted.</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10.8</a:t>
            </a:r>
            <a:r>
              <a:rPr lang="en-US" sz="1200" kern="1200" dirty="0" smtClean="0">
                <a:solidFill>
                  <a:schemeClr val="tx1"/>
                </a:solidFill>
                <a:effectLst/>
                <a:latin typeface="+mn-lt"/>
                <a:ea typeface="ＭＳ Ｐゴシック" pitchFamily="-110" charset="-128"/>
                <a:cs typeface="ＭＳ Ｐゴシック" pitchFamily="-110" charset="-128"/>
              </a:rPr>
              <a:t>  Scanning electron micrograph of 475 million year old fossil plant fragment containing spore-producing part of the plant.  Each structure like the one indicated by the red arrow is a spore-producing structure.  The white arrow indicates the edge of the structure that protects the spore-producing structures.  The scale bar at the bottom right is 50 µm long.</a:t>
            </a:r>
            <a:r>
              <a:rPr lang="en-US" dirty="0" smtClean="0">
                <a:effectLst/>
              </a:rPr>
              <a:t>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10.9</a:t>
            </a:r>
            <a:r>
              <a:rPr lang="en-US" sz="1200" kern="1200" dirty="0" smtClean="0">
                <a:solidFill>
                  <a:schemeClr val="tx1"/>
                </a:solidFill>
                <a:effectLst/>
                <a:latin typeface="+mn-lt"/>
                <a:ea typeface="ＭＳ Ｐゴシック" pitchFamily="-110" charset="-128"/>
                <a:cs typeface="ＭＳ Ｐゴシック" pitchFamily="-110" charset="-128"/>
              </a:rPr>
              <a:t>  Bryophytes.  a. The liverwort is approximately 3-4 cm across and 1 cm high.  b.  The mat of moss is 10-15 cm across and 1-2 cm high.  Many individual moss plants make up the mat.  c.  The hornwort is 4-5 cm across and 2-4 cm high.</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 Figure 10.10</a:t>
            </a:r>
            <a:r>
              <a:rPr lang="en-US" sz="1200" kern="1200" dirty="0" smtClean="0">
                <a:solidFill>
                  <a:schemeClr val="tx1"/>
                </a:solidFill>
                <a:effectLst/>
                <a:latin typeface="+mn-lt"/>
                <a:ea typeface="ＭＳ Ｐゴシック" pitchFamily="-110" charset="-128"/>
                <a:cs typeface="ＭＳ Ｐゴシック" pitchFamily="-110" charset="-128"/>
              </a:rPr>
              <a:t>  Presence or absence of three mitochondrial introns, indicated by closed or open boxes, respectively, among land plants and two types of algae.  The evolutionary tree uses a subset of the plants tested by Qui and colleagues based on other DNA sequences.  The group to which each species belongs is indicated on the far right.  </a:t>
            </a:r>
            <a:r>
              <a:rPr lang="en-US" sz="1200" kern="1200" dirty="0" err="1" smtClean="0">
                <a:solidFill>
                  <a:schemeClr val="tx1"/>
                </a:solidFill>
                <a:effectLst/>
                <a:latin typeface="+mn-lt"/>
                <a:ea typeface="ＭＳ Ｐゴシック" pitchFamily="-110" charset="-128"/>
                <a:cs typeface="ＭＳ Ｐゴシック" pitchFamily="-110" charset="-128"/>
              </a:rPr>
              <a:t>vp</a:t>
            </a:r>
            <a:r>
              <a:rPr lang="en-US" sz="1200" kern="1200" dirty="0" smtClean="0">
                <a:solidFill>
                  <a:schemeClr val="tx1"/>
                </a:solidFill>
                <a:effectLst/>
                <a:latin typeface="+mn-lt"/>
                <a:ea typeface="ＭＳ Ｐゴシック" pitchFamily="-110" charset="-128"/>
                <a:cs typeface="ＭＳ Ｐゴシック" pitchFamily="-110" charset="-128"/>
              </a:rPr>
              <a:t> = vascular plants, </a:t>
            </a:r>
            <a:r>
              <a:rPr lang="en-US" sz="1200" kern="1200" dirty="0" err="1" smtClean="0">
                <a:solidFill>
                  <a:schemeClr val="tx1"/>
                </a:solidFill>
                <a:effectLst/>
                <a:latin typeface="+mn-lt"/>
                <a:ea typeface="ＭＳ Ｐゴシック" pitchFamily="-110" charset="-128"/>
                <a:cs typeface="ＭＳ Ｐゴシック" pitchFamily="-110" charset="-128"/>
              </a:rPr>
              <a:t>hw</a:t>
            </a:r>
            <a:r>
              <a:rPr lang="en-US" sz="1200" kern="1200" dirty="0" smtClean="0">
                <a:solidFill>
                  <a:schemeClr val="tx1"/>
                </a:solidFill>
                <a:effectLst/>
                <a:latin typeface="+mn-lt"/>
                <a:ea typeface="ＭＳ Ｐゴシック" pitchFamily="-110" charset="-128"/>
                <a:cs typeface="ＭＳ Ｐゴシック" pitchFamily="-110" charset="-128"/>
              </a:rPr>
              <a:t> = hornworts, </a:t>
            </a:r>
            <a:r>
              <a:rPr lang="en-US" sz="1200" kern="1200" dirty="0" err="1" smtClean="0">
                <a:solidFill>
                  <a:schemeClr val="tx1"/>
                </a:solidFill>
                <a:effectLst/>
                <a:latin typeface="+mn-lt"/>
                <a:ea typeface="ＭＳ Ｐゴシック" pitchFamily="-110" charset="-128"/>
                <a:cs typeface="ＭＳ Ｐゴシック" pitchFamily="-110" charset="-128"/>
              </a:rPr>
              <a:t>ga</a:t>
            </a:r>
            <a:r>
              <a:rPr lang="en-US" sz="1200" kern="1200" dirty="0" smtClean="0">
                <a:solidFill>
                  <a:schemeClr val="tx1"/>
                </a:solidFill>
                <a:effectLst/>
                <a:latin typeface="+mn-lt"/>
                <a:ea typeface="ＭＳ Ｐゴシック" pitchFamily="-110" charset="-128"/>
                <a:cs typeface="ＭＳ Ｐゴシック" pitchFamily="-110" charset="-128"/>
              </a:rPr>
              <a:t> = green algae, and </a:t>
            </a:r>
            <a:r>
              <a:rPr lang="en-US" sz="1200" kern="1200" dirty="0" err="1" smtClean="0">
                <a:solidFill>
                  <a:schemeClr val="tx1"/>
                </a:solidFill>
                <a:effectLst/>
                <a:latin typeface="+mn-lt"/>
                <a:ea typeface="ＭＳ Ｐゴシック" pitchFamily="-110" charset="-128"/>
                <a:cs typeface="ＭＳ Ｐゴシック" pitchFamily="-110" charset="-128"/>
              </a:rPr>
              <a:t>ra</a:t>
            </a:r>
            <a:r>
              <a:rPr lang="en-US" sz="1200" kern="1200" dirty="0" smtClean="0">
                <a:solidFill>
                  <a:schemeClr val="tx1"/>
                </a:solidFill>
                <a:effectLst/>
                <a:latin typeface="+mn-lt"/>
                <a:ea typeface="ＭＳ Ｐゴシック" pitchFamily="-110" charset="-128"/>
                <a:cs typeface="ＭＳ Ｐゴシック" pitchFamily="-110" charset="-128"/>
              </a:rPr>
              <a:t> = red algae.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10.11</a:t>
            </a:r>
            <a:r>
              <a:rPr lang="en-US" sz="1200" kern="1200" dirty="0" smtClean="0">
                <a:solidFill>
                  <a:schemeClr val="tx1"/>
                </a:solidFill>
                <a:effectLst/>
                <a:latin typeface="+mn-lt"/>
                <a:ea typeface="ＭＳ Ｐゴシック" pitchFamily="-110" charset="-128"/>
                <a:cs typeface="ＭＳ Ｐゴシック" pitchFamily="-110" charset="-128"/>
              </a:rPr>
              <a:t>  Stems that survived (squares) or died (black circles) after exposure to a particular temperature for both the ordeal tree and the monkey bread tree.  The line represents the regression of the estimated lethal temperature for each diameter, defined as the midpoint of the maximum diameter dead point and minimum diameter live point at each temperature.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10.12</a:t>
            </a:r>
            <a:r>
              <a:rPr lang="en-US" sz="1200" kern="1200" dirty="0" smtClean="0">
                <a:solidFill>
                  <a:schemeClr val="tx1"/>
                </a:solidFill>
                <a:effectLst/>
                <a:latin typeface="+mn-lt"/>
                <a:ea typeface="ＭＳ Ｐゴシック" pitchFamily="-110" charset="-128"/>
                <a:cs typeface="ＭＳ Ｐゴシック" pitchFamily="-110" charset="-128"/>
              </a:rPr>
              <a:t>   Cumulative frequency distributions of heights of re-sprouting stems of two species of savanna tree.  The thick line is the distribution of monkey bread re-sprouted stems and the thin lines are for ordeal re-sprouted stems.  </a:t>
            </a:r>
            <a:r>
              <a:rPr lang="en-US" sz="1200" kern="1200" smtClean="0">
                <a:solidFill>
                  <a:schemeClr val="tx1"/>
                </a:solidFill>
                <a:effectLst/>
                <a:latin typeface="+mn-lt"/>
                <a:ea typeface="ＭＳ Ｐゴシック" pitchFamily="-110" charset="-128"/>
                <a:cs typeface="ＭＳ Ｐゴシック" pitchFamily="-110" charset="-128"/>
              </a:rPr>
              <a:t>The dashed line is the cumulative frequency distribution of the ordeal stem heights multiplied by 2.26 (see BME 10.2).</a:t>
            </a:r>
            <a:r>
              <a:rPr lang="en-US"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10.13</a:t>
            </a:r>
            <a:r>
              <a:rPr lang="en-US" sz="1200" kern="1200" dirty="0" smtClean="0">
                <a:solidFill>
                  <a:schemeClr val="tx1"/>
                </a:solidFill>
                <a:effectLst/>
                <a:latin typeface="+mn-lt"/>
                <a:ea typeface="ＭＳ Ｐゴシック" pitchFamily="-110" charset="-128"/>
                <a:cs typeface="ＭＳ Ｐゴシック" pitchFamily="-110" charset="-128"/>
              </a:rPr>
              <a:t>   Percent of studies reporting spawning activity of the California mussel (Cal) and the blue mussel (blue) in different months. N = 10 studies for California and 7 for blue mussel.  Sporadic spawning refers to a low level of spawning.</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10.14</a:t>
            </a:r>
            <a:r>
              <a:rPr lang="en-US" sz="1200" kern="1200" dirty="0" smtClean="0">
                <a:solidFill>
                  <a:schemeClr val="tx1"/>
                </a:solidFill>
                <a:effectLst/>
                <a:latin typeface="+mn-lt"/>
                <a:ea typeface="ＭＳ Ｐゴシック" pitchFamily="-110" charset="-128"/>
                <a:cs typeface="ＭＳ Ｐゴシック" pitchFamily="-110" charset="-128"/>
              </a:rPr>
              <a:t>   Shell mass vs. length for California and blue mussels of comparable size.</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10.15</a:t>
            </a:r>
            <a:r>
              <a:rPr lang="en-US" sz="1200" kern="1200" dirty="0" smtClean="0">
                <a:solidFill>
                  <a:schemeClr val="tx1"/>
                </a:solidFill>
                <a:effectLst/>
                <a:latin typeface="+mn-lt"/>
                <a:ea typeface="ＭＳ Ｐゴシック" pitchFamily="-110" charset="-128"/>
                <a:cs typeface="ＭＳ Ｐゴシック" pitchFamily="-110" charset="-128"/>
              </a:rPr>
              <a:t>  Growth rates of two mussels in a bare rock patch in the low intertidal zone. Data points represent shell lengths of the ten largest individuals found in the patch on each sampling date.  Dashed lines to the abscissa indicate estimated times of settlement and initial growth in the patch.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10.16</a:t>
            </a:r>
            <a:r>
              <a:rPr lang="en-US" sz="1200" kern="1200" dirty="0" smtClean="0">
                <a:solidFill>
                  <a:schemeClr val="tx1"/>
                </a:solidFill>
                <a:effectLst/>
                <a:latin typeface="+mn-lt"/>
                <a:ea typeface="ＭＳ Ｐゴシック" pitchFamily="-110" charset="-128"/>
                <a:cs typeface="ＭＳ Ｐゴシック" pitchFamily="-110" charset="-128"/>
              </a:rPr>
              <a:t>   Observed continental and global-scale changes in surface temperature with results simulated by climate models using natural and human-caused factors.  Ten-year averages are shown in the black line. Lines are dashed where measurements were taken in less than 50% of the area. Pink and blue shaded bands show the range in which 90% of the predictions from computer simulations fell. </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10.17</a:t>
            </a:r>
            <a:r>
              <a:rPr lang="en-US" sz="1200" kern="1200" dirty="0" smtClean="0">
                <a:solidFill>
                  <a:schemeClr val="tx1"/>
                </a:solidFill>
                <a:effectLst/>
                <a:latin typeface="+mn-lt"/>
                <a:ea typeface="ＭＳ Ｐゴシック" pitchFamily="-110" charset="-128"/>
                <a:cs typeface="ＭＳ Ｐゴシック" pitchFamily="-110" charset="-128"/>
              </a:rPr>
              <a:t>   a. Long-winged form of the bush cricket </a:t>
            </a:r>
            <a:r>
              <a:rPr lang="en-US" sz="1200" i="1" kern="1200" dirty="0" err="1" smtClean="0">
                <a:solidFill>
                  <a:schemeClr val="tx1"/>
                </a:solidFill>
                <a:effectLst/>
                <a:latin typeface="+mn-lt"/>
                <a:ea typeface="ＭＳ Ｐゴシック" pitchFamily="-110" charset="-128"/>
                <a:cs typeface="ＭＳ Ｐゴシック" pitchFamily="-110" charset="-128"/>
              </a:rPr>
              <a:t>Conocephalus</a:t>
            </a:r>
            <a:r>
              <a:rPr lang="en-US" sz="1200" i="1" kern="1200" dirty="0" smtClean="0">
                <a:solidFill>
                  <a:schemeClr val="tx1"/>
                </a:solidFill>
                <a:effectLst/>
                <a:latin typeface="+mn-lt"/>
                <a:ea typeface="ＭＳ Ｐゴシック" pitchFamily="-110" charset="-128"/>
                <a:cs typeface="ＭＳ Ｐゴシック" pitchFamily="-110" charset="-128"/>
              </a:rPr>
              <a:t> discolor</a:t>
            </a:r>
            <a:r>
              <a:rPr lang="en-US" sz="1200" kern="1200" dirty="0" smtClean="0">
                <a:solidFill>
                  <a:schemeClr val="tx1"/>
                </a:solidFill>
                <a:effectLst/>
                <a:latin typeface="+mn-lt"/>
                <a:ea typeface="ＭＳ Ｐゴシック" pitchFamily="-110" charset="-128"/>
                <a:cs typeface="ＭＳ Ｐゴシック" pitchFamily="-110" charset="-128"/>
              </a:rPr>
              <a:t>.  b. Short-winged form of </a:t>
            </a:r>
            <a:r>
              <a:rPr lang="en-US" sz="1200" i="1" kern="1200" dirty="0" err="1" smtClean="0">
                <a:solidFill>
                  <a:schemeClr val="tx1"/>
                </a:solidFill>
                <a:effectLst/>
                <a:latin typeface="+mn-lt"/>
                <a:ea typeface="ＭＳ Ｐゴシック" pitchFamily="-110" charset="-128"/>
                <a:cs typeface="ＭＳ Ｐゴシック" pitchFamily="-110" charset="-128"/>
              </a:rPr>
              <a:t>Metrioptera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 Distribution of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Blue circles are locations where the cricket was first recorded between 1961 and 1987, yellow are where it was first recorded between 1988 and 1996, and red are where it was recorded between 1997 and 1999. d.  Distribution of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 circle colors are as in c.  e. Proportion of long-winged </a:t>
            </a:r>
            <a:r>
              <a:rPr lang="en-US" sz="1200" i="1" kern="1200" dirty="0" smtClean="0">
                <a:solidFill>
                  <a:schemeClr val="tx1"/>
                </a:solidFill>
                <a:effectLst/>
                <a:latin typeface="+mn-lt"/>
                <a:ea typeface="ＭＳ Ｐゴシック" pitchFamily="-110" charset="-128"/>
                <a:cs typeface="ＭＳ Ｐゴシック" pitchFamily="-110" charset="-128"/>
              </a:rPr>
              <a:t>C. discolor</a:t>
            </a:r>
            <a:r>
              <a:rPr lang="en-US" sz="1200" kern="1200" dirty="0" smtClean="0">
                <a:solidFill>
                  <a:schemeClr val="tx1"/>
                </a:solidFill>
                <a:effectLst/>
                <a:latin typeface="+mn-lt"/>
                <a:ea typeface="ＭＳ Ｐゴシック" pitchFamily="-110" charset="-128"/>
                <a:cs typeface="ＭＳ Ｐゴシック" pitchFamily="-110" charset="-128"/>
              </a:rPr>
              <a:t> individuals in populations sampled in 2000, according to year a population was first recorded. f. Same as e, but for </a:t>
            </a:r>
            <a:r>
              <a:rPr lang="en-US" sz="1200" i="1" kern="1200" dirty="0" smtClean="0">
                <a:solidFill>
                  <a:schemeClr val="tx1"/>
                </a:solidFill>
                <a:effectLst/>
                <a:latin typeface="+mn-lt"/>
                <a:ea typeface="ＭＳ Ｐゴシック" pitchFamily="-110" charset="-128"/>
                <a:cs typeface="ＭＳ Ｐゴシック" pitchFamily="-110" charset="-128"/>
              </a:rPr>
              <a:t>M. </a:t>
            </a:r>
            <a:r>
              <a:rPr lang="en-US" sz="1200" i="1" kern="1200" dirty="0" err="1" smtClean="0">
                <a:solidFill>
                  <a:schemeClr val="tx1"/>
                </a:solidFill>
                <a:effectLst/>
                <a:latin typeface="+mn-lt"/>
                <a:ea typeface="ＭＳ Ｐゴシック" pitchFamily="-110" charset="-128"/>
                <a:cs typeface="ＭＳ Ｐゴシック" pitchFamily="-110" charset="-128"/>
              </a:rPr>
              <a:t>roeselii</a:t>
            </a:r>
            <a:r>
              <a:rPr lang="en-US" sz="1200" kern="1200" dirty="0" smtClean="0">
                <a:solidFill>
                  <a:schemeClr val="tx1"/>
                </a:solidFill>
                <a:effectLst/>
                <a:latin typeface="+mn-lt"/>
                <a:ea typeface="ＭＳ Ｐゴシック" pitchFamily="-110" charset="-128"/>
                <a:cs typeface="ＭＳ Ｐゴシック" pitchFamily="-110" charset="-128"/>
              </a:rPr>
              <a:t>.</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a:t>
            </a:r>
            <a:r>
              <a:rPr lang="en-US" sz="1200" kern="1200" dirty="0" smtClean="0">
                <a:solidFill>
                  <a:schemeClr val="tx1"/>
                </a:solidFill>
                <a:effectLst/>
                <a:latin typeface="+mn-lt"/>
                <a:ea typeface="ＭＳ Ｐゴシック" pitchFamily="-110" charset="-128"/>
                <a:cs typeface="ＭＳ Ｐゴシック" pitchFamily="-110" charset="-128"/>
              </a:rPr>
              <a:t>  Yucca plant, </a:t>
            </a:r>
            <a:r>
              <a:rPr lang="en-US" sz="1200" i="1" kern="1200" dirty="0" smtClean="0">
                <a:solidFill>
                  <a:schemeClr val="tx1"/>
                </a:solidFill>
                <a:effectLst/>
                <a:latin typeface="+mn-lt"/>
                <a:ea typeface="ＭＳ Ｐゴシック" pitchFamily="-110" charset="-128"/>
                <a:cs typeface="ＭＳ Ｐゴシック" pitchFamily="-110" charset="-128"/>
              </a:rPr>
              <a:t>Yucca </a:t>
            </a:r>
            <a:r>
              <a:rPr lang="en-US" sz="1200" i="1" kern="1200" dirty="0" err="1" smtClean="0">
                <a:solidFill>
                  <a:schemeClr val="tx1"/>
                </a:solidFill>
                <a:effectLst/>
                <a:latin typeface="+mn-lt"/>
                <a:ea typeface="ＭＳ Ｐゴシック" pitchFamily="-110" charset="-128"/>
                <a:cs typeface="ＭＳ Ｐゴシック" pitchFamily="-110" charset="-128"/>
              </a:rPr>
              <a:t>filamentosa</a:t>
            </a:r>
            <a:r>
              <a:rPr lang="en-US" sz="1200" kern="1200" dirty="0" smtClean="0">
                <a:solidFill>
                  <a:schemeClr val="tx1"/>
                </a:solidFill>
                <a:effectLst/>
                <a:latin typeface="+mn-lt"/>
                <a:ea typeface="ＭＳ Ｐゴシック" pitchFamily="-110" charset="-128"/>
                <a:cs typeface="ＭＳ Ｐゴシック" pitchFamily="-110" charset="-128"/>
              </a:rPr>
              <a:t>.  Note the large central stalk containing the flowers.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10.18</a:t>
            </a:r>
            <a:r>
              <a:rPr lang="en-US" sz="1200" kern="1200" dirty="0" smtClean="0">
                <a:solidFill>
                  <a:schemeClr val="tx1"/>
                </a:solidFill>
                <a:effectLst/>
                <a:latin typeface="+mn-lt"/>
                <a:ea typeface="ＭＳ Ｐゴシック" pitchFamily="-110" charset="-128"/>
                <a:cs typeface="ＭＳ Ｐゴシック" pitchFamily="-110" charset="-128"/>
              </a:rPr>
              <a:t>   Box plots of the time to first flowering in wild mustard plants from the long season treatment (watered daily through day 81). Wet refers to the high soil moisture site of origin and dry refers to the sandy soil site of origin.  97 refers to plants from the ancestral cross (1997), H refers to plants from the hybrid ancestral x descendant cross, and 04 refers to plants from the descendant (2004) cross.  The center bar is the median, and the boxes, lines, and dots represent the 25th to 75th, 10th to 90th, and 5</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to 95th percentiles, respectively. (See BME 4.3 for a discussion of box plots, including median and percentiles.)</a:t>
            </a:r>
            <a:r>
              <a:rPr lang="en-US" dirty="0" smtClean="0">
                <a:effectLst/>
                <a:latin typeface="+mn-lt"/>
              </a:rPr>
              <a:t> </a:t>
            </a:r>
            <a:endParaRPr lang="en-US" dirty="0" smtClean="0">
              <a:latin typeface="+mn-lt"/>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10.19</a:t>
            </a:r>
            <a:r>
              <a:rPr lang="en-US" sz="1200" kern="1200" dirty="0" smtClean="0">
                <a:solidFill>
                  <a:schemeClr val="tx1"/>
                </a:solidFill>
                <a:effectLst/>
                <a:latin typeface="+mn-lt"/>
                <a:ea typeface="ＭＳ Ｐゴシック" pitchFamily="-110" charset="-128"/>
                <a:cs typeface="ＭＳ Ｐゴシック" pitchFamily="-110" charset="-128"/>
              </a:rPr>
              <a:t>   Shown is the mean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percentage of wild mustard plants from each site of origin surviving in the different treatments.  Wet refers to the high soil moisture site or origin and dry refers to the sandy soil site of origin.  97 refers to plants from the ancestral cross (1997), H refers to plants from the hybrid ancestral x descendant cross, and 04 refers to plants from the descendant (2004) cross.  Length of season refers to the length of time plants received daily watering.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10.2</a:t>
            </a:r>
            <a:r>
              <a:rPr lang="en-US" sz="1200" kern="1200" dirty="0" smtClean="0">
                <a:solidFill>
                  <a:schemeClr val="tx1"/>
                </a:solidFill>
                <a:effectLst/>
                <a:latin typeface="+mn-lt"/>
                <a:ea typeface="ＭＳ Ｐゴシック" pitchFamily="-110" charset="-128"/>
                <a:cs typeface="ＭＳ Ｐゴシック" pitchFamily="-110" charset="-128"/>
              </a:rPr>
              <a:t>  Heritability of flowering times in wild mustard plants from two sites of origin.  </a:t>
            </a:r>
            <a:r>
              <a:rPr lang="en-US" sz="1200" b="1" kern="1200" dirty="0" smtClean="0">
                <a:solidFill>
                  <a:schemeClr val="tx1"/>
                </a:solidFill>
                <a:effectLst/>
                <a:latin typeface="+mn-lt"/>
                <a:ea typeface="ＭＳ Ｐゴシック" pitchFamily="-110" charset="-128"/>
                <a:cs typeface="ＭＳ Ｐゴシック" pitchFamily="-110" charset="-128"/>
              </a:rPr>
              <a:t>From Franks et al. 2008.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97284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10.2</a:t>
            </a:r>
            <a:r>
              <a:rPr lang="en-US" sz="1200" kern="1200" dirty="0" smtClean="0">
                <a:solidFill>
                  <a:schemeClr val="tx1"/>
                </a:solidFill>
                <a:effectLst/>
                <a:latin typeface="+mn-lt"/>
                <a:ea typeface="ＭＳ Ｐゴシック" pitchFamily="-110" charset="-128"/>
                <a:cs typeface="ＭＳ Ｐゴシック" pitchFamily="-110" charset="-128"/>
              </a:rPr>
              <a:t>  The observed proportion of flower visits for two varieties of yucca moth grouped by whether pollination was attempted, whether moths possessed pollen, and whether flowers had been visited previously.</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10.3</a:t>
            </a:r>
            <a:r>
              <a:rPr lang="en-US" sz="1200" kern="1200" dirty="0" smtClean="0">
                <a:solidFill>
                  <a:schemeClr val="tx1"/>
                </a:solidFill>
                <a:effectLst/>
                <a:latin typeface="+mn-lt"/>
                <a:ea typeface="ＭＳ Ｐゴシック" pitchFamily="-110" charset="-128"/>
                <a:cs typeface="ＭＳ Ｐゴシック" pitchFamily="-110" charset="-128"/>
              </a:rPr>
              <a:t>  The number of pollination events vs. the number of egg laying events in one flower visit for each variety of yucca moth.  The area of each point is proportional to the number of visits with a given number of pollination and egg laying events.  The dotted line has a slope of 1.0, where the number of pollinations equals the number of </a:t>
            </a:r>
            <a:r>
              <a:rPr lang="en-US" sz="1200" kern="1200" dirty="0" err="1" smtClean="0">
                <a:solidFill>
                  <a:schemeClr val="tx1"/>
                </a:solidFill>
                <a:effectLst/>
                <a:latin typeface="+mn-lt"/>
                <a:ea typeface="ＭＳ Ｐゴシック" pitchFamily="-110" charset="-128"/>
                <a:cs typeface="ＭＳ Ｐゴシック" pitchFamily="-110" charset="-128"/>
              </a:rPr>
              <a:t>ovipositions</a:t>
            </a:r>
            <a:r>
              <a:rPr lang="en-US" sz="1200" kern="1200" dirty="0" smtClean="0">
                <a:solidFill>
                  <a:schemeClr val="tx1"/>
                </a:solidFill>
                <a:effectLst/>
                <a:latin typeface="+mn-lt"/>
                <a:ea typeface="ＭＳ Ｐゴシック" pitchFamily="-110" charset="-128"/>
                <a:cs typeface="ＭＳ Ｐゴシック" pitchFamily="-110" charset="-128"/>
              </a:rPr>
              <a:t>. The solid line is the best fit line for the data. </a:t>
            </a:r>
            <a:endParaRPr lang="en-US" sz="1200" kern="1200" dirty="0" smtClean="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10.4</a:t>
            </a:r>
            <a:r>
              <a:rPr lang="en-US" sz="1200" kern="1200" dirty="0" smtClean="0">
                <a:solidFill>
                  <a:schemeClr val="tx1"/>
                </a:solidFill>
                <a:effectLst/>
                <a:latin typeface="+mn-lt"/>
                <a:ea typeface="ＭＳ Ｐゴシック" pitchFamily="-110" charset="-128"/>
                <a:cs typeface="ＭＳ Ｐゴシック" pitchFamily="-110" charset="-128"/>
              </a:rPr>
              <a:t>  Female yucca moth behaviors.  a. Proportion of moths that collected pollen dependent upon whether they already had pollen.  b. Proportion of moths that flew from a flower as a function of whether they collected pollen. Gray bars represent moths that did not have pollen and black bars represent moths that carried pollen.  Numbers above bars are sample sizes.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10.5</a:t>
            </a:r>
            <a:r>
              <a:rPr lang="en-US" sz="1200" kern="1200" dirty="0" smtClean="0">
                <a:solidFill>
                  <a:schemeClr val="tx1"/>
                </a:solidFill>
                <a:effectLst/>
                <a:latin typeface="+mn-lt"/>
                <a:ea typeface="ＭＳ Ｐゴシック" pitchFamily="-110" charset="-128"/>
                <a:cs typeface="ＭＳ Ｐゴシック" pitchFamily="-110" charset="-128"/>
              </a:rPr>
              <a:t>  Average number of fruits retained in each plant in yucca plants as a function of pollen load and pollen source.  White bars represent small pollen load and shaded bars represent a large pollen load. Pollen sources are the individual self, from one other yucca, and more than one other yucca.  The two populations are distinguished by the soil type they inhabit.  Error bars are 1 standard error.</a:t>
            </a:r>
            <a:r>
              <a:rPr lang="en-US" sz="1200" kern="1200" baseline="0" dirty="0" smtClean="0">
                <a:solidFill>
                  <a:schemeClr val="tx1"/>
                </a:solidFill>
                <a:effectLst/>
                <a:latin typeface="+mn-lt"/>
                <a:ea typeface="ＭＳ Ｐゴシック" pitchFamily="-110" charset="-128"/>
                <a:cs typeface="ＭＳ Ｐゴシック" pitchFamily="-110" charset="-128"/>
              </a:rPr>
              <a:t>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b="1" kern="1200" dirty="0" smtClean="0">
                <a:solidFill>
                  <a:schemeClr val="tx1"/>
                </a:solidFill>
                <a:effectLst/>
                <a:latin typeface="+mn-lt"/>
                <a:ea typeface="ＭＳ Ｐゴシック" pitchFamily="-110" charset="-128"/>
                <a:cs typeface="ＭＳ Ｐゴシック" pitchFamily="-110" charset="-128"/>
              </a:rPr>
              <a:t>Figure 10.6</a:t>
            </a:r>
            <a:r>
              <a:rPr lang="en-US" sz="1200" kern="1200" dirty="0" smtClean="0">
                <a:solidFill>
                  <a:schemeClr val="tx1"/>
                </a:solidFill>
                <a:effectLst/>
                <a:latin typeface="+mn-lt"/>
                <a:ea typeface="ＭＳ Ｐゴシック" pitchFamily="-110" charset="-128"/>
                <a:cs typeface="ＭＳ Ｐゴシック" pitchFamily="-110" charset="-128"/>
              </a:rPr>
              <a:t>  Average measures of yucca plant response as a function of pollen quantity and source. White bars represent pollen from self, striped bars represent pollen from a single other plant, and shaded bars represent pollen from multiple other plants.  Error bars are 1 standard error. a. Percent seed set is the percentage of fertile seeds out of total number of seeds.  b.  Percentage of germinating seeds out of total selected for planting.  c.  Biomass of seedlings.</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10.7</a:t>
            </a:r>
            <a:r>
              <a:rPr lang="en-US" sz="1200" kern="1200" dirty="0" smtClean="0">
                <a:solidFill>
                  <a:schemeClr val="tx1"/>
                </a:solidFill>
                <a:effectLst/>
                <a:latin typeface="+mn-lt"/>
                <a:ea typeface="ＭＳ Ｐゴシック" pitchFamily="-110" charset="-128"/>
                <a:cs typeface="ＭＳ Ｐゴシック" pitchFamily="-110" charset="-128"/>
              </a:rPr>
              <a:t>  Responses of garter snakes to newts.  a. Percent resistance in garter snakes that consumed rough-skinned newts and lived or died, and in snakes that rejected newts.  Resistance measured as percentage of crawling speed before and after snakes were injected with </a:t>
            </a:r>
            <a:r>
              <a:rPr lang="en-US" sz="1200" kern="1200" dirty="0" err="1" smtClean="0">
                <a:solidFill>
                  <a:schemeClr val="tx1"/>
                </a:solidFill>
                <a:effectLst/>
                <a:latin typeface="+mn-lt"/>
                <a:ea typeface="ＭＳ Ｐゴシック" pitchFamily="-110" charset="-128"/>
                <a:cs typeface="ＭＳ Ｐゴシック" pitchFamily="-110" charset="-128"/>
              </a:rPr>
              <a:t>tetrodotoxin</a:t>
            </a:r>
            <a:r>
              <a:rPr lang="en-US" sz="1200" kern="1200" dirty="0" smtClean="0">
                <a:solidFill>
                  <a:schemeClr val="tx1"/>
                </a:solidFill>
                <a:effectLst/>
                <a:latin typeface="+mn-lt"/>
                <a:ea typeface="ＭＳ Ｐゴシック" pitchFamily="-110" charset="-128"/>
                <a:cs typeface="ＭＳ Ｐゴシック" pitchFamily="-110" charset="-128"/>
              </a:rPr>
              <a:t>, prior to encounter with newts. Newts were either consumed or rejected.  Snakes either lived or died.  b.  Time that snakes were exposed to (held in mouth prior to swallowing or rejecting) and time it took for snakes to recover after encounter with newts.</a:t>
            </a:r>
            <a:r>
              <a:rPr lang="en-US" dirty="0" smtClean="0">
                <a:effectLst/>
              </a:rPr>
              <a:t>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10.1.  </a:t>
            </a:r>
            <a:r>
              <a:rPr lang="en-US" sz="1200" kern="1200" dirty="0" smtClean="0">
                <a:solidFill>
                  <a:schemeClr val="tx1"/>
                </a:solidFill>
                <a:effectLst/>
                <a:latin typeface="+mn-lt"/>
                <a:ea typeface="ＭＳ Ｐゴシック" pitchFamily="-110" charset="-128"/>
                <a:cs typeface="ＭＳ Ｐゴシック" pitchFamily="-110" charset="-128"/>
              </a:rPr>
              <a:t>Seasonal variation of fruits from southern Spanish plants whose fruits are dispersed by birds.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deviation are shown.  The second column contains terms from the overall profitability equation described in text. </a:t>
            </a:r>
            <a:r>
              <a:rPr lang="en-US" sz="1200" kern="1200" dirty="0" err="1" smtClean="0">
                <a:solidFill>
                  <a:schemeClr val="tx1"/>
                </a:solidFill>
                <a:effectLst/>
                <a:latin typeface="+mn-lt"/>
                <a:ea typeface="ＭＳ Ｐゴシック" pitchFamily="-110" charset="-128"/>
                <a:cs typeface="ＭＳ Ｐゴシック" pitchFamily="-110" charset="-128"/>
              </a:rPr>
              <a:t>s.s.</a:t>
            </a:r>
            <a:r>
              <a:rPr lang="en-US" sz="1200" kern="1200" dirty="0" smtClean="0">
                <a:solidFill>
                  <a:schemeClr val="tx1"/>
                </a:solidFill>
                <a:effectLst/>
                <a:latin typeface="+mn-lt"/>
                <a:ea typeface="ＭＳ Ｐゴシック" pitchFamily="-110" charset="-128"/>
                <a:cs typeface="ＭＳ Ｐゴシック" pitchFamily="-110" charset="-128"/>
              </a:rPr>
              <a:t> = statistically significant among seasons.</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331676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8/24/11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8/24/11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8/24/11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8/24/11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8/24/11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8/24/11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8/24/11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8/24/11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8/24/11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8/24/11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8/24/11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8/24/11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685925"/>
            <a:ext cx="9144000" cy="1200150"/>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10:</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Evolution </a:t>
            </a:r>
            <a:r>
              <a:rPr lang="en-US" sz="3600" dirty="0">
                <a:latin typeface="Times New Roman" charset="0"/>
                <a:cs typeface="Times New Roman" charset="0"/>
              </a:rPr>
              <a:t>in Ecological Systems</a:t>
            </a: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3705225"/>
            <a:ext cx="9144000" cy="1754188"/>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by</a:t>
            </a:r>
          </a:p>
          <a:p>
            <a:pPr algn="ctr"/>
            <a:r>
              <a:rPr lang="en-US" sz="360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8-24 at 4.22.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39" y="1877839"/>
            <a:ext cx="7670800" cy="3340100"/>
          </a:xfrm>
          <a:prstGeom prst="rect">
            <a:avLst/>
          </a:prstGeom>
        </p:spPr>
      </p:pic>
      <p:sp>
        <p:nvSpPr>
          <p:cNvPr id="3" name="TextBox 2"/>
          <p:cNvSpPr txBox="1"/>
          <p:nvPr/>
        </p:nvSpPr>
        <p:spPr>
          <a:xfrm>
            <a:off x="923539" y="277462"/>
            <a:ext cx="7151308" cy="1754327"/>
          </a:xfrm>
          <a:prstGeom prst="rect">
            <a:avLst/>
          </a:prstGeom>
          <a:noFill/>
        </p:spPr>
        <p:txBody>
          <a:bodyPr wrap="square" rtlCol="0">
            <a:spAutoFit/>
          </a:bodyPr>
          <a:lstStyle/>
          <a:p>
            <a:r>
              <a:rPr lang="en-US" b="1" dirty="0"/>
              <a:t>Table 10.1.  </a:t>
            </a:r>
            <a:r>
              <a:rPr lang="en-US" dirty="0"/>
              <a:t>Seasonal variation of fruits from southern Spanish plants whose fruits are dispersed by birds.  Means </a:t>
            </a:r>
            <a:r>
              <a:rPr lang="en-US" u="sng" dirty="0"/>
              <a:t>+</a:t>
            </a:r>
            <a:r>
              <a:rPr lang="en-US" dirty="0"/>
              <a:t> 1 standard deviation are shown.  The second column contains terms from the overall profitability equation described in text. </a:t>
            </a:r>
            <a:r>
              <a:rPr lang="en-US" dirty="0" err="1"/>
              <a:t>s.s.</a:t>
            </a:r>
            <a:r>
              <a:rPr lang="en-US" dirty="0"/>
              <a:t> = statistically significant among seasons.</a:t>
            </a:r>
          </a:p>
          <a:p>
            <a:endParaRPr lang="en-US" dirty="0"/>
          </a:p>
        </p:txBody>
      </p:sp>
    </p:spTree>
    <p:extLst>
      <p:ext uri="{BB962C8B-B14F-4D97-AF65-F5344CB8AC3E}">
        <p14:creationId xmlns:p14="http://schemas.microsoft.com/office/powerpoint/2010/main" val="157465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10.8</a:t>
            </a:r>
            <a:endParaRPr lang="en-US" dirty="0">
              <a:latin typeface="Times New Roman" pitchFamily="18" charset="0"/>
              <a:cs typeface="Times New Roman" pitchFamily="18" charset="0"/>
            </a:endParaRPr>
          </a:p>
        </p:txBody>
      </p:sp>
      <p:pic>
        <p:nvPicPr>
          <p:cNvPr id="5" name="Picture 4" descr="figure10_8.gif"/>
          <p:cNvPicPr/>
          <p:nvPr/>
        </p:nvPicPr>
        <p:blipFill>
          <a:blip r:embed="rId3">
            <a:extLst>
              <a:ext uri="{28A0092B-C50C-407E-A947-70E740481C1C}">
                <a14:useLocalDpi xmlns:a14="http://schemas.microsoft.com/office/drawing/2010/main" val="0"/>
              </a:ext>
            </a:extLst>
          </a:blip>
          <a:stretch>
            <a:fillRect/>
          </a:stretch>
        </p:blipFill>
        <p:spPr>
          <a:xfrm>
            <a:off x="1026795" y="810192"/>
            <a:ext cx="6946596" cy="51091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10.9 </a:t>
            </a:r>
            <a:endParaRPr lang="en-US" dirty="0">
              <a:latin typeface="Times New Roman" pitchFamily="18" charset="0"/>
              <a:cs typeface="Times New Roman" pitchFamily="18" charset="0"/>
            </a:endParaRPr>
          </a:p>
        </p:txBody>
      </p:sp>
      <p:pic>
        <p:nvPicPr>
          <p:cNvPr id="5" name="Picture 4" descr="figure10_9.png"/>
          <p:cNvPicPr/>
          <p:nvPr/>
        </p:nvPicPr>
        <p:blipFill>
          <a:blip r:embed="rId3"/>
          <a:stretch>
            <a:fillRect/>
          </a:stretch>
        </p:blipFill>
        <p:spPr>
          <a:xfrm>
            <a:off x="0" y="1547204"/>
            <a:ext cx="9144000" cy="3444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10.10 </a:t>
            </a:r>
            <a:endParaRPr lang="en-US" dirty="0">
              <a:latin typeface="Times New Roman" pitchFamily="18" charset="0"/>
              <a:cs typeface="Times New Roman" pitchFamily="18" charset="0"/>
            </a:endParaRPr>
          </a:p>
        </p:txBody>
      </p:sp>
      <p:pic>
        <p:nvPicPr>
          <p:cNvPr id="5" name="Picture 4" descr="figure10_10new.png"/>
          <p:cNvPicPr/>
          <p:nvPr/>
        </p:nvPicPr>
        <p:blipFill>
          <a:blip r:embed="rId3"/>
          <a:stretch>
            <a:fillRect/>
          </a:stretch>
        </p:blipFill>
        <p:spPr>
          <a:xfrm rot="5400000">
            <a:off x="2676467" y="-1884490"/>
            <a:ext cx="3791066" cy="914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5584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10.11</a:t>
            </a:r>
            <a:endParaRPr lang="en-US" dirty="0">
              <a:latin typeface="Times New Roman" pitchFamily="18" charset="0"/>
              <a:cs typeface="Times New Roman" pitchFamily="18" charset="0"/>
            </a:endParaRPr>
          </a:p>
        </p:txBody>
      </p:sp>
      <p:pic>
        <p:nvPicPr>
          <p:cNvPr id="5" name="Picture 4" descr="figure10_11.png"/>
          <p:cNvPicPr/>
          <p:nvPr/>
        </p:nvPicPr>
        <p:blipFill>
          <a:blip r:embed="rId3">
            <a:extLst>
              <a:ext uri="{28A0092B-C50C-407E-A947-70E740481C1C}">
                <a14:useLocalDpi xmlns:a14="http://schemas.microsoft.com/office/drawing/2010/main" val="0"/>
              </a:ext>
            </a:extLst>
          </a:blip>
          <a:stretch>
            <a:fillRect/>
          </a:stretch>
        </p:blipFill>
        <p:spPr>
          <a:xfrm>
            <a:off x="2164935" y="178560"/>
            <a:ext cx="4924977" cy="64836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10.12 </a:t>
            </a:r>
            <a:endParaRPr lang="en-US" dirty="0">
              <a:latin typeface="Times New Roman" pitchFamily="18" charset="0"/>
              <a:cs typeface="Times New Roman" pitchFamily="18" charset="0"/>
            </a:endParaRPr>
          </a:p>
        </p:txBody>
      </p:sp>
      <p:pic>
        <p:nvPicPr>
          <p:cNvPr id="5" name="Picture 4" descr="figure10_12.png"/>
          <p:cNvPicPr/>
          <p:nvPr/>
        </p:nvPicPr>
        <p:blipFill>
          <a:blip r:embed="rId3">
            <a:extLst>
              <a:ext uri="{28A0092B-C50C-407E-A947-70E740481C1C}">
                <a14:useLocalDpi xmlns:a14="http://schemas.microsoft.com/office/drawing/2010/main" val="0"/>
              </a:ext>
            </a:extLst>
          </a:blip>
          <a:stretch>
            <a:fillRect/>
          </a:stretch>
        </p:blipFill>
        <p:spPr>
          <a:xfrm>
            <a:off x="2034719" y="460583"/>
            <a:ext cx="5044151" cy="58322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10_13_new.gif"/>
          <p:cNvPicPr/>
          <p:nvPr/>
        </p:nvPicPr>
        <p:blipFill>
          <a:blip r:embed="rId3">
            <a:extLst>
              <a:ext uri="{28A0092B-C50C-407E-A947-70E740481C1C}">
                <a14:useLocalDpi xmlns:a14="http://schemas.microsoft.com/office/drawing/2010/main" val="0"/>
              </a:ext>
            </a:extLst>
          </a:blip>
          <a:stretch>
            <a:fillRect/>
          </a:stretch>
        </p:blipFill>
        <p:spPr>
          <a:xfrm>
            <a:off x="1208308" y="677365"/>
            <a:ext cx="7074301" cy="5805157"/>
          </a:xfrm>
          <a:prstGeom prst="rect">
            <a:avLst/>
          </a:prstGeom>
        </p:spPr>
      </p:pic>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10.13 </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10.14 </a:t>
            </a:r>
            <a:endParaRPr lang="en-US" dirty="0">
              <a:latin typeface="Times New Roman" pitchFamily="18" charset="0"/>
              <a:cs typeface="Times New Roman" pitchFamily="18" charset="0"/>
            </a:endParaRPr>
          </a:p>
        </p:txBody>
      </p:sp>
      <p:pic>
        <p:nvPicPr>
          <p:cNvPr id="3" name="Picture 2" descr="figure10_13.gif"/>
          <p:cNvPicPr/>
          <p:nvPr/>
        </p:nvPicPr>
        <p:blipFill>
          <a:blip r:embed="rId3">
            <a:extLst>
              <a:ext uri="{28A0092B-C50C-407E-A947-70E740481C1C}">
                <a14:useLocalDpi xmlns:a14="http://schemas.microsoft.com/office/drawing/2010/main" val="0"/>
              </a:ext>
            </a:extLst>
          </a:blip>
          <a:stretch>
            <a:fillRect/>
          </a:stretch>
        </p:blipFill>
        <p:spPr>
          <a:xfrm>
            <a:off x="1661036" y="637373"/>
            <a:ext cx="5870616" cy="51383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10.15 </a:t>
            </a:r>
            <a:endParaRPr lang="en-US" dirty="0">
              <a:latin typeface="Times New Roman" pitchFamily="18" charset="0"/>
              <a:cs typeface="Times New Roman" pitchFamily="18" charset="0"/>
            </a:endParaRPr>
          </a:p>
        </p:txBody>
      </p:sp>
      <p:pic>
        <p:nvPicPr>
          <p:cNvPr id="3" name="Picture 2" descr="figure10_14.gif"/>
          <p:cNvPicPr/>
          <p:nvPr/>
        </p:nvPicPr>
        <p:blipFill>
          <a:blip r:embed="rId3">
            <a:extLst>
              <a:ext uri="{28A0092B-C50C-407E-A947-70E740481C1C}">
                <a14:useLocalDpi xmlns:a14="http://schemas.microsoft.com/office/drawing/2010/main" val="0"/>
              </a:ext>
            </a:extLst>
          </a:blip>
          <a:stretch>
            <a:fillRect/>
          </a:stretch>
        </p:blipFill>
        <p:spPr>
          <a:xfrm>
            <a:off x="1862647" y="777432"/>
            <a:ext cx="5348743" cy="52302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10.16 </a:t>
            </a:r>
            <a:endParaRPr lang="en-US" dirty="0">
              <a:latin typeface="Times New Roman" pitchFamily="18" charset="0"/>
              <a:cs typeface="Times New Roman" pitchFamily="18" charset="0"/>
            </a:endParaRPr>
          </a:p>
        </p:txBody>
      </p:sp>
      <p:pic>
        <p:nvPicPr>
          <p:cNvPr id="3" name="Picture 2" descr="figure10_15.gif"/>
          <p:cNvPicPr/>
          <p:nvPr/>
        </p:nvPicPr>
        <p:blipFill>
          <a:blip r:embed="rId3">
            <a:extLst>
              <a:ext uri="{28A0092B-C50C-407E-A947-70E740481C1C}">
                <a14:useLocalDpi xmlns:a14="http://schemas.microsoft.com/office/drawing/2010/main" val="0"/>
              </a:ext>
            </a:extLst>
          </a:blip>
          <a:stretch>
            <a:fillRect/>
          </a:stretch>
        </p:blipFill>
        <p:spPr>
          <a:xfrm>
            <a:off x="1364413" y="613410"/>
            <a:ext cx="6529720" cy="5679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2325727"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Front art piece </a:t>
            </a:r>
            <a:r>
              <a:rPr lang="en-US" dirty="0" smtClean="0">
                <a:latin typeface="Times New Roman" pitchFamily="18" charset="0"/>
                <a:cs typeface="Times New Roman" pitchFamily="18" charset="0"/>
              </a:rPr>
              <a:t>UN10.1 </a:t>
            </a:r>
            <a:endParaRPr lang="en-US" dirty="0">
              <a:latin typeface="Times New Roman" pitchFamily="18" charset="0"/>
              <a:cs typeface="Times New Roman" pitchFamily="18" charset="0"/>
            </a:endParaRPr>
          </a:p>
        </p:txBody>
      </p:sp>
      <p:pic>
        <p:nvPicPr>
          <p:cNvPr id="6" name="Picture 5" descr="Blazing by Wildcaster."/>
          <p:cNvPicPr/>
          <p:nvPr/>
        </p:nvPicPr>
        <p:blipFill>
          <a:blip r:embed="rId3">
            <a:extLst>
              <a:ext uri="{28A0092B-C50C-407E-A947-70E740481C1C}">
                <a14:useLocalDpi xmlns:a14="http://schemas.microsoft.com/office/drawing/2010/main" val="0"/>
              </a:ext>
            </a:extLst>
          </a:blip>
          <a:srcRect/>
          <a:stretch>
            <a:fillRect/>
          </a:stretch>
        </p:blipFill>
        <p:spPr bwMode="auto">
          <a:xfrm>
            <a:off x="1051269" y="558604"/>
            <a:ext cx="7485340" cy="550426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10.17 </a:t>
            </a:r>
            <a:endParaRPr lang="en-US" dirty="0">
              <a:latin typeface="Times New Roman" pitchFamily="18" charset="0"/>
              <a:cs typeface="Times New Roman" pitchFamily="18" charset="0"/>
            </a:endParaRPr>
          </a:p>
        </p:txBody>
      </p:sp>
      <p:pic>
        <p:nvPicPr>
          <p:cNvPr id="3" name="Picture 2" descr="figure10_16.png"/>
          <p:cNvPicPr/>
          <p:nvPr/>
        </p:nvPicPr>
        <p:blipFill>
          <a:blip r:embed="rId3">
            <a:extLst>
              <a:ext uri="{28A0092B-C50C-407E-A947-70E740481C1C}">
                <a14:useLocalDpi xmlns:a14="http://schemas.microsoft.com/office/drawing/2010/main" val="0"/>
              </a:ext>
            </a:extLst>
          </a:blip>
          <a:stretch>
            <a:fillRect/>
          </a:stretch>
        </p:blipFill>
        <p:spPr>
          <a:xfrm>
            <a:off x="1905358" y="308942"/>
            <a:ext cx="5460641" cy="63532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10.18 </a:t>
            </a:r>
            <a:endParaRPr lang="en-US" dirty="0">
              <a:latin typeface="Times New Roman" pitchFamily="18" charset="0"/>
              <a:cs typeface="Times New Roman" pitchFamily="18" charset="0"/>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690743" y="973150"/>
            <a:ext cx="6039692" cy="520015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10.19 </a:t>
            </a:r>
            <a:endParaRPr lang="en-US" dirty="0">
              <a:latin typeface="Times New Roman" pitchFamily="18" charset="0"/>
              <a:cs typeface="Times New Roman" pitchFamily="18" charset="0"/>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364413" y="412198"/>
            <a:ext cx="6443326" cy="58806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8-24 at 4.30.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42" y="2879657"/>
            <a:ext cx="8149091" cy="1360882"/>
          </a:xfrm>
          <a:prstGeom prst="rect">
            <a:avLst/>
          </a:prstGeom>
        </p:spPr>
      </p:pic>
      <p:sp>
        <p:nvSpPr>
          <p:cNvPr id="3" name="TextBox 2"/>
          <p:cNvSpPr txBox="1"/>
          <p:nvPr/>
        </p:nvSpPr>
        <p:spPr>
          <a:xfrm>
            <a:off x="326942" y="2116815"/>
            <a:ext cx="7912614" cy="923330"/>
          </a:xfrm>
          <a:prstGeom prst="rect">
            <a:avLst/>
          </a:prstGeom>
          <a:noFill/>
        </p:spPr>
        <p:txBody>
          <a:bodyPr wrap="square" rtlCol="0">
            <a:spAutoFit/>
          </a:bodyPr>
          <a:lstStyle/>
          <a:p>
            <a:r>
              <a:rPr lang="en-US" b="1" dirty="0"/>
              <a:t>Table 10.2</a:t>
            </a:r>
            <a:r>
              <a:rPr lang="en-US" dirty="0"/>
              <a:t>  Heritability of flowering times in wild mustard plants from two sites of origin.  </a:t>
            </a:r>
            <a:r>
              <a:rPr lang="en-US" b="1" dirty="0"/>
              <a:t>From Franks et al. 2008.</a:t>
            </a:r>
            <a:endParaRPr lang="en-US" dirty="0"/>
          </a:p>
          <a:p>
            <a:endParaRPr lang="en-US" dirty="0"/>
          </a:p>
        </p:txBody>
      </p:sp>
    </p:spTree>
    <p:extLst>
      <p:ext uri="{BB962C8B-B14F-4D97-AF65-F5344CB8AC3E}">
        <p14:creationId xmlns:p14="http://schemas.microsoft.com/office/powerpoint/2010/main" val="186995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10.1 </a:t>
            </a:r>
            <a:endParaRPr lang="en-US" dirty="0">
              <a:latin typeface="Times New Roman" pitchFamily="18" charset="0"/>
              <a:cs typeface="Times New Roman" pitchFamily="18" charset="0"/>
            </a:endParaRPr>
          </a:p>
        </p:txBody>
      </p:sp>
      <p:pic>
        <p:nvPicPr>
          <p:cNvPr id="5" name="Picture 4" descr="figure10_1.png"/>
          <p:cNvPicPr/>
          <p:nvPr/>
        </p:nvPicPr>
        <p:blipFill>
          <a:blip r:embed="rId3">
            <a:extLst>
              <a:ext uri="{28A0092B-C50C-407E-A947-70E740481C1C}">
                <a14:useLocalDpi xmlns:a14="http://schemas.microsoft.com/office/drawing/2010/main" val="0"/>
              </a:ext>
            </a:extLst>
          </a:blip>
          <a:stretch>
            <a:fillRect/>
          </a:stretch>
        </p:blipFill>
        <p:spPr>
          <a:xfrm>
            <a:off x="2258695" y="199294"/>
            <a:ext cx="4875392" cy="63826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10.2 </a:t>
            </a:r>
            <a:endParaRPr lang="en-US" dirty="0">
              <a:latin typeface="Times New Roman" pitchFamily="18" charset="0"/>
              <a:cs typeface="Times New Roman" pitchFamily="18" charset="0"/>
            </a:endParaRPr>
          </a:p>
        </p:txBody>
      </p:sp>
      <p:pic>
        <p:nvPicPr>
          <p:cNvPr id="5" name="Picture 4" descr="figure10_2.png"/>
          <p:cNvPicPr/>
          <p:nvPr/>
        </p:nvPicPr>
        <p:blipFill>
          <a:blip r:embed="rId3">
            <a:extLst>
              <a:ext uri="{28A0092B-C50C-407E-A947-70E740481C1C}">
                <a14:useLocalDpi xmlns:a14="http://schemas.microsoft.com/office/drawing/2010/main" val="0"/>
              </a:ext>
            </a:extLst>
          </a:blip>
          <a:stretch>
            <a:fillRect/>
          </a:stretch>
        </p:blipFill>
        <p:spPr>
          <a:xfrm>
            <a:off x="2068043" y="229814"/>
            <a:ext cx="4845174" cy="63300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10.3 </a:t>
            </a:r>
            <a:endParaRPr lang="en-US" dirty="0">
              <a:latin typeface="Times New Roman" pitchFamily="18" charset="0"/>
              <a:cs typeface="Times New Roman" pitchFamily="18" charset="0"/>
            </a:endParaRPr>
          </a:p>
        </p:txBody>
      </p:sp>
      <p:pic>
        <p:nvPicPr>
          <p:cNvPr id="8" name="Picture 7" descr="figure10_3.png"/>
          <p:cNvPicPr/>
          <p:nvPr/>
        </p:nvPicPr>
        <p:blipFill>
          <a:blip r:embed="rId3">
            <a:extLst>
              <a:ext uri="{28A0092B-C50C-407E-A947-70E740481C1C}">
                <a14:useLocalDpi xmlns:a14="http://schemas.microsoft.com/office/drawing/2010/main" val="0"/>
              </a:ext>
            </a:extLst>
          </a:blip>
          <a:stretch>
            <a:fillRect/>
          </a:stretch>
        </p:blipFill>
        <p:spPr>
          <a:xfrm>
            <a:off x="2335115" y="261648"/>
            <a:ext cx="4633319" cy="640053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10.4 </a:t>
            </a:r>
            <a:endParaRPr lang="en-US" dirty="0">
              <a:latin typeface="Times New Roman" pitchFamily="18" charset="0"/>
              <a:cs typeface="Times New Roman" pitchFamily="18" charset="0"/>
            </a:endParaRPr>
          </a:p>
        </p:txBody>
      </p:sp>
      <p:pic>
        <p:nvPicPr>
          <p:cNvPr id="5" name="Picture 4" descr="figure10_4.png"/>
          <p:cNvPicPr/>
          <p:nvPr/>
        </p:nvPicPr>
        <p:blipFill>
          <a:blip r:embed="rId3">
            <a:extLst>
              <a:ext uri="{28A0092B-C50C-407E-A947-70E740481C1C}">
                <a14:useLocalDpi xmlns:a14="http://schemas.microsoft.com/office/drawing/2010/main" val="0"/>
              </a:ext>
            </a:extLst>
          </a:blip>
          <a:stretch>
            <a:fillRect/>
          </a:stretch>
        </p:blipFill>
        <p:spPr>
          <a:xfrm>
            <a:off x="2743199" y="249542"/>
            <a:ext cx="3761409" cy="66084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10.5 </a:t>
            </a:r>
            <a:endParaRPr lang="en-US" dirty="0">
              <a:latin typeface="Times New Roman" pitchFamily="18" charset="0"/>
              <a:cs typeface="Times New Roman" pitchFamily="18" charset="0"/>
            </a:endParaRPr>
          </a:p>
        </p:txBody>
      </p:sp>
      <p:pic>
        <p:nvPicPr>
          <p:cNvPr id="5" name="Picture 4" descr="figure10_5.png"/>
          <p:cNvPicPr/>
          <p:nvPr/>
        </p:nvPicPr>
        <p:blipFill>
          <a:blip r:embed="rId3">
            <a:extLst>
              <a:ext uri="{28A0092B-C50C-407E-A947-70E740481C1C}">
                <a14:useLocalDpi xmlns:a14="http://schemas.microsoft.com/office/drawing/2010/main" val="0"/>
              </a:ext>
            </a:extLst>
          </a:blip>
          <a:stretch>
            <a:fillRect/>
          </a:stretch>
        </p:blipFill>
        <p:spPr>
          <a:xfrm>
            <a:off x="1676262" y="940615"/>
            <a:ext cx="5789129" cy="49786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2620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10.6 </a:t>
            </a:r>
            <a:endParaRPr lang="en-US" dirty="0">
              <a:latin typeface="Times New Roman" pitchFamily="18" charset="0"/>
              <a:cs typeface="Times New Roman" pitchFamily="18" charset="0"/>
            </a:endParaRPr>
          </a:p>
        </p:txBody>
      </p:sp>
      <p:pic>
        <p:nvPicPr>
          <p:cNvPr id="5" name="Picture 4" descr="figure10_6.png"/>
          <p:cNvPicPr/>
          <p:nvPr/>
        </p:nvPicPr>
        <p:blipFill>
          <a:blip r:embed="rId3">
            <a:extLst>
              <a:ext uri="{28A0092B-C50C-407E-A947-70E740481C1C}">
                <a14:useLocalDpi xmlns:a14="http://schemas.microsoft.com/office/drawing/2010/main" val="0"/>
              </a:ext>
            </a:extLst>
          </a:blip>
          <a:stretch>
            <a:fillRect/>
          </a:stretch>
        </p:blipFill>
        <p:spPr>
          <a:xfrm>
            <a:off x="2430751" y="110711"/>
            <a:ext cx="4018639" cy="66848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10.7</a:t>
            </a:r>
            <a:endParaRPr lang="en-US" dirty="0">
              <a:latin typeface="Times New Roman" pitchFamily="18" charset="0"/>
              <a:cs typeface="Times New Roman" pitchFamily="18" charset="0"/>
            </a:endParaRPr>
          </a:p>
        </p:txBody>
      </p:sp>
      <p:pic>
        <p:nvPicPr>
          <p:cNvPr id="5" name="Picture 4" descr="figure10_7.gif"/>
          <p:cNvPicPr/>
          <p:nvPr/>
        </p:nvPicPr>
        <p:blipFill>
          <a:blip r:embed="rId3">
            <a:extLst>
              <a:ext uri="{28A0092B-C50C-407E-A947-70E740481C1C}">
                <a14:useLocalDpi xmlns:a14="http://schemas.microsoft.com/office/drawing/2010/main" val="0"/>
              </a:ext>
            </a:extLst>
          </a:blip>
          <a:stretch>
            <a:fillRect/>
          </a:stretch>
        </p:blipFill>
        <p:spPr>
          <a:xfrm>
            <a:off x="562222" y="1183640"/>
            <a:ext cx="7698299" cy="47908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14596</TotalTime>
  <Words>1445</Words>
  <Application>Microsoft Macintosh PowerPoint</Application>
  <PresentationFormat>On-screen Show (4:3)</PresentationFormat>
  <Paragraphs>71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699</cp:revision>
  <dcterms:created xsi:type="dcterms:W3CDTF">2010-03-23T21:30:28Z</dcterms:created>
  <dcterms:modified xsi:type="dcterms:W3CDTF">2011-08-24T20:35:41Z</dcterms:modified>
</cp:coreProperties>
</file>